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5" r:id="rId2"/>
    <p:sldId id="321" r:id="rId3"/>
    <p:sldId id="322" r:id="rId4"/>
    <p:sldId id="372" r:id="rId5"/>
    <p:sldId id="341" r:id="rId6"/>
    <p:sldId id="367" r:id="rId7"/>
    <p:sldId id="274" r:id="rId8"/>
    <p:sldId id="366" r:id="rId9"/>
    <p:sldId id="371" r:id="rId10"/>
    <p:sldId id="364" r:id="rId11"/>
    <p:sldId id="361" r:id="rId12"/>
    <p:sldId id="373" r:id="rId13"/>
    <p:sldId id="380" r:id="rId14"/>
    <p:sldId id="355" r:id="rId15"/>
    <p:sldId id="360" r:id="rId16"/>
    <p:sldId id="354" r:id="rId17"/>
    <p:sldId id="378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EBE78"/>
    <a:srgbClr val="4B7D5F"/>
    <a:srgbClr val="E0C79A"/>
    <a:srgbClr val="ECEADC"/>
    <a:srgbClr val="339933"/>
    <a:srgbClr val="008000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1845" autoAdjust="0"/>
  </p:normalViewPr>
  <p:slideViewPr>
    <p:cSldViewPr>
      <p:cViewPr>
        <p:scale>
          <a:sx n="80" d="100"/>
          <a:sy n="80" d="100"/>
        </p:scale>
        <p:origin x="-251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63768115942112E-2"/>
          <c:y val="5.3731773111694414E-2"/>
          <c:w val="0.79484760833467305"/>
          <c:h val="0.6251284214473196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9500</c:v>
                </c:pt>
                <c:pt idx="1">
                  <c:v>19000</c:v>
                </c:pt>
                <c:pt idx="2">
                  <c:v>28500</c:v>
                </c:pt>
                <c:pt idx="3">
                  <c:v>38000</c:v>
                </c:pt>
                <c:pt idx="4">
                  <c:v>47500</c:v>
                </c:pt>
                <c:pt idx="5">
                  <c:v>49500</c:v>
                </c:pt>
                <c:pt idx="6">
                  <c:v>51500</c:v>
                </c:pt>
                <c:pt idx="7">
                  <c:v>53500</c:v>
                </c:pt>
                <c:pt idx="8">
                  <c:v>55500</c:v>
                </c:pt>
              </c:numCache>
            </c:numRef>
          </c:val>
        </c:ser>
        <c:marker val="1"/>
        <c:axId val="56500224"/>
        <c:axId val="56501760"/>
      </c:lineChart>
      <c:catAx>
        <c:axId val="56500224"/>
        <c:scaling>
          <c:orientation val="minMax"/>
        </c:scaling>
        <c:delete val="1"/>
        <c:axPos val="b"/>
        <c:numFmt formatCode="General" sourceLinked="1"/>
        <c:tickLblPos val="none"/>
        <c:crossAx val="56501760"/>
        <c:crosses val="autoZero"/>
        <c:auto val="1"/>
        <c:lblAlgn val="ctr"/>
        <c:lblOffset val="100"/>
      </c:catAx>
      <c:valAx>
        <c:axId val="56501760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tickLblPos val="none"/>
        <c:crossAx val="56500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logo to bottom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</a:t>
            </a:r>
            <a:r>
              <a:rPr lang="en-US" baseline="0" dirty="0" smtClean="0"/>
              <a:t> corner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9929F2-FADF-4CB9-9170-632C56F6A9E6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2648" lvl="2" indent="-4953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Bullet points, not checkmarks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/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000" kern="120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Body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0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Last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ontdesk\Desktop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ontdesk\Desktop\PPT NMS Theme First Page (New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1"/>
            <a:ext cx="9171982" cy="708660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057400"/>
            <a:ext cx="7772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75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54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Ship Arrest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Effectively </a:t>
            </a:r>
            <a:r>
              <a:rPr lang="en-US" sz="2000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anaging Crew &amp; Maintenance Requirements</a:t>
            </a:r>
            <a:endParaRPr lang="en-US" sz="2000" spc="300" dirty="0">
              <a:solidFill>
                <a:srgbClr val="CEBE7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-8" y="4724400"/>
            <a:ext cx="91439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- Lloyds Maritime Academy -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London </a:t>
            </a:r>
            <a:r>
              <a:rPr lang="en-US" sz="1600" dirty="0" smtClean="0">
                <a:latin typeface="Calibri" pitchFamily="34" charset="0"/>
              </a:rPr>
              <a:t>|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December 2, 2011 </a:t>
            </a:r>
            <a:r>
              <a:rPr lang="en-US" sz="1600" dirty="0" smtClean="0">
                <a:latin typeface="Calibri" pitchFamily="34" charset="0"/>
              </a:rPr>
              <a:t>| 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G. Robert Toney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990600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56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Custody Case Examples</a:t>
            </a:r>
            <a:endParaRPr lang="en-US" sz="5600" spc="30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atliquidators.com\nldata\Company\Boats\PictureArchive\22000-22999\22023\22023 Yosemite 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2362200" cy="220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8382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Blue Emerald Arrest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2362200"/>
            <a:ext cx="6172200" cy="33528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51,332 dwt product tanker, 2009 build, Singapore registry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 - Korea Line (Singapore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Included in Chapter 15 filing</a:t>
            </a:r>
            <a:endParaRPr lang="en-US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Reduced crew to minimum safe manning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Arranged short-term port risk insurance and P&amp;I coverage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less-expensive berth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Resolved complicated crew pay issues - diverse group of claimants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Managed crew injury claim – maintenance &amp; cure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Assisted in vessel transfer to new buyer</a:t>
            </a:r>
            <a:endParaRPr lang="en-US" sz="1600" dirty="0" smtClean="0">
              <a:latin typeface="Calibri" pitchFamily="34" charset="0"/>
            </a:endParaRPr>
          </a:p>
          <a:p>
            <a:pPr marL="612648" lvl="3" indent="-381000">
              <a:buFont typeface="Arial" pitchFamily="34" charset="0"/>
              <a:buChar char="•"/>
            </a:pP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 descr="blue emerald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460977"/>
            <a:ext cx="2362200" cy="218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atliquidators.com\nldata\Company\Boats\PictureArchive\22000-22999\22023\22023 Yosemite 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2362200" cy="220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8382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Yosemite Arrest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2362200"/>
            <a:ext cx="6172200" cy="33528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28,019 dwt bulk carrier, 1985 build, Liberian flag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 relating to Eastwind bankruptcy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Vancouver, Canada location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Significant interaction with Canadian authorities and ITF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Replaced key officers and unnecessary crew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Maintained Nippon Kaiji Kyokei (“NK”) class certification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Utilized crew to make ship “sale ready”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Oversaw court sale, staffed auction</a:t>
            </a:r>
          </a:p>
          <a:p>
            <a:pPr marL="612648" lvl="3" indent="-381000">
              <a:buFont typeface="Arial" pitchFamily="34" charset="0"/>
              <a:buChar char="•"/>
            </a:pP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9144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Hannah Marine Fleet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362200"/>
            <a:ext cx="5791200" cy="28194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Fleet of 12 tugs &amp; 9 barges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Collateral located in 4 various states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Cooperative owner surrendered vessels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 liens required arrest and subsequent</a:t>
            </a:r>
          </a:p>
          <a:p>
            <a:pPr marL="612648" lvl="3" indent="-381000">
              <a:buNone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marshal sale to cleanse title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provided security, dockage, </a:t>
            </a:r>
          </a:p>
          <a:p>
            <a:pPr marL="612648" lvl="3" indent="-381000">
              <a:buNone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maintenance and port risk cover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60172"/>
            <a:ext cx="2362200" cy="2264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15" y="2438400"/>
            <a:ext cx="238658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86800" cy="9144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M/T Fase Arrest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438400"/>
            <a:ext cx="6476999" cy="26670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16,750 dwt combined oil &amp; chemical tanker, 2004 build, Liberia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bio-diesel cargo offload/hired additional AMO crew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Completed life raft certification to enhance value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Sold $26+ million</a:t>
            </a:r>
          </a:p>
          <a:p>
            <a:pPr marL="612648" lvl="3" indent="-381000">
              <a:buNone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838200"/>
          </a:xfrm>
          <a:effectLst/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Casino Royale Arrest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362200"/>
            <a:ext cx="6172200" cy="32766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178 cabin gaming cruise ship, 1975 build, Bahamas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Bahamas/retained by Bahamian Admiralty Marshal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significant interaction with Bahamian government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Alternative claims to gaming equipment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Repatriated unnecessary crew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ultimately sold as scrap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2379786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9144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F/V Lady Elizabeth Recovery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7543800" cy="28956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 meter commercial fishing vessel, 2000 build, US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recovery, Costa Rica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release from other Costa Rican claimants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Relocated to favorable jurisdiction for judicial arrest &amp; court sale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sz="36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epresentative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hip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ales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14800" y="3733800"/>
            <a:ext cx="4648200" cy="2133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Accumarine Assets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Inland push boats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 Dbl skin tank barges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locations (AL &amp; TX)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Sold at auction &amp; post-sale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different buyers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$7 million+ cumulative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572000" cy="22098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M/T Blue Jasper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105,905 dwt Aframax tanker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NMS court-appointed custodian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Collaborative sales effort with S&amp;P broker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Hired by mortgagee to validate commercial 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reasonableness of sale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$42.5 million sales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 descr="F:\BSO Proposal Project\Security Room (8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3822699"/>
            <a:ext cx="1981200" cy="1816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0" y="1600200"/>
            <a:ext cx="2057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0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Maritime Services is a global leader in the management of custody assignments for arrested and seized vessels.  The company possesses significant experience in the foreclosure, arrest , attachment and ultimate liquidation of commercial ships and pleasure yachts in a multitude of jurisdictions.  This service enables lenders and other claimants to maximize their financial return when vessel  arrest becomes necessary. </a:t>
            </a:r>
            <a:b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company’s affiliate, National Liquidators, is the largest pleasure boat recovery and remarketing provider in the world. </a:t>
            </a:r>
            <a:b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Combined, the enterprise processes approximately 2,000 assignments annually. </a:t>
            </a:r>
          </a:p>
          <a:p>
            <a:pPr marL="0" lvl="0" indent="0" algn="ctr">
              <a:buNone/>
            </a:pP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Preliminary Arrest Evaluation</a:t>
            </a: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59955"/>
            <a:ext cx="4572000" cy="2667000"/>
          </a:xfrm>
        </p:spPr>
        <p:txBody>
          <a:bodyPr/>
          <a:lstStyle/>
          <a:p>
            <a:pPr marL="403225" indent="-3460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Arrest 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alternatives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03225" indent="-346075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recovery</a:t>
            </a:r>
          </a:p>
          <a:p>
            <a:pPr marL="403225" lvl="2" indent="-2873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Relocate to preferred jurisdiction</a:t>
            </a:r>
          </a:p>
          <a:p>
            <a:pPr marL="403225" lvl="2" indent="-2873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Requires consent of authorities/crew</a:t>
            </a:r>
            <a:endParaRPr lang="en-US" sz="1800" dirty="0" smtClean="0">
              <a:latin typeface="Calibri" pitchFamily="34" charset="0"/>
            </a:endParaRPr>
          </a:p>
          <a:p>
            <a:pPr marL="403225" indent="-3460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Loan note enforcement</a:t>
            </a:r>
          </a:p>
          <a:p>
            <a:pPr marL="403225" lvl="2" indent="-346075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Attach alternate assets</a:t>
            </a:r>
          </a:p>
          <a:p>
            <a:pPr marL="403225" indent="-346075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Involuntary bankruptcy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259955"/>
            <a:ext cx="44196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l">
              <a:spcAft>
                <a:spcPts val="600"/>
              </a:spcAft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Cost  vs. return</a:t>
            </a:r>
            <a:endParaRPr lang="en-US" sz="2200" b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914400" lvl="1" indent="-457200" algn="l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Amount of mortgage/claim</a:t>
            </a:r>
          </a:p>
          <a:p>
            <a:pPr marL="914400" lvl="1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condition &amp; value</a:t>
            </a:r>
          </a:p>
          <a:p>
            <a:pPr marL="914400" lvl="1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Resource requirements</a:t>
            </a:r>
          </a:p>
          <a:p>
            <a:pPr marL="914400" lvl="1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 known or potential claims</a:t>
            </a:r>
          </a:p>
          <a:p>
            <a:pPr marL="914400" lvl="1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Jurisdiction/location of vessel</a:t>
            </a:r>
          </a:p>
          <a:p>
            <a:pPr marL="914400" lvl="1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Owner’s likely action/inaction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 Custody Assignment Goals</a:t>
            </a: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5334000" cy="2895600"/>
          </a:xfrm>
        </p:spPr>
        <p:txBody>
          <a:bodyPr/>
          <a:lstStyle/>
          <a:p>
            <a:pPr marL="1035050" lvl="1" indent="-577850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Ensure safety of vessel &amp; crew</a:t>
            </a:r>
          </a:p>
          <a:p>
            <a:pPr marL="1035050" lvl="1" indent="-577850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Enhance/preserve value</a:t>
            </a:r>
          </a:p>
          <a:p>
            <a:pPr marL="1035050" lvl="1" indent="-577850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costs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9697" name="Picture 1" descr="C:\Documents and Settings\frontdesk\Desktop\success_0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4080" y="2514600"/>
            <a:ext cx="291592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Arrest Services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5867400" cy="3276600"/>
          </a:xfrm>
        </p:spPr>
        <p:txBody>
          <a:bodyPr/>
          <a:lstStyle/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Overall arrest planning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Watchman/keeper &amp; security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Crew assessment &amp; repatriation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Provisions, stores, bunkers &amp; waste removal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Cargo &amp; passenger discharge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Dockage/berthing &amp; shifting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Interaction with authorities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Maintain classifications/certifications</a:t>
            </a:r>
          </a:p>
          <a:p>
            <a:pPr marL="990600" lvl="1" indent="-5334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Insurance	</a:t>
            </a:r>
          </a:p>
          <a:p>
            <a:pPr marL="990600" lvl="1" indent="-533400">
              <a:spcBef>
                <a:spcPts val="0"/>
              </a:spcBef>
              <a:buNone/>
            </a:pPr>
            <a:endParaRPr lang="en-US" sz="800" i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	</a:t>
            </a:r>
            <a:endParaRPr lang="en-US" sz="1400" i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Char char="•"/>
            </a:pPr>
            <a:endParaRPr lang="en-US" sz="20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>
              <a:buNone/>
            </a:pPr>
            <a:r>
              <a:rPr lang="en-US" sz="2000" dirty="0" smtClean="0">
                <a:solidFill>
                  <a:srgbClr val="4B7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:\BSO Proposal Project\nlsecuritypx 07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6098" y="2098919"/>
            <a:ext cx="3181502" cy="254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Crew Evaluation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05000"/>
            <a:ext cx="4876799" cy="3429000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Loyalty of master &amp; crew</a:t>
            </a:r>
          </a:p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Immigration status</a:t>
            </a:r>
          </a:p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Ongoing medical issues</a:t>
            </a:r>
          </a:p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Pay/contract status</a:t>
            </a:r>
          </a:p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Security concerns</a:t>
            </a:r>
          </a:p>
          <a:p>
            <a:pPr marL="990600" lvl="1" indent="-5334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non-essential crew</a:t>
            </a:r>
            <a:endParaRPr lang="en-US" dirty="0"/>
          </a:p>
        </p:txBody>
      </p:sp>
      <p:pic>
        <p:nvPicPr>
          <p:cNvPr id="25603" name="Picture 3" descr="C:\Documents and Settings\frontdesk\Desktop\90904N_IntroSketch_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95400" y="2057400"/>
            <a:ext cx="22098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Insurance Issues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905000"/>
            <a:ext cx="4648200" cy="15240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Prior/existing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Status of existing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Name additional insured</a:t>
            </a:r>
          </a:p>
        </p:txBody>
      </p:sp>
      <p:pic>
        <p:nvPicPr>
          <p:cNvPr id="6147" name="Picture 3" descr="C:\Documents and Settings\alaynag\Local Settings\Temporary Internet Files\Content.IE5\ITC7GQQZ\MPj0438585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038815"/>
            <a:ext cx="3505200" cy="265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267200" y="3505200"/>
            <a:ext cx="4724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648" lvl="3" indent="-381000" algn="l"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Port risk,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Limited term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/>
          <a:lstStyle/>
          <a:p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Cost Saving Opportunities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33600"/>
            <a:ext cx="4648200" cy="251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Reduce or eliminate existing crew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Utilize watchman in lieu of security service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Negotiate for required services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Move vessel to/from anchorage/berth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Adjust insurance coverage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Eliminate unnecessary services</a:t>
            </a: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990600" lvl="1" indent="-533400">
              <a:spcBef>
                <a:spcPts val="0"/>
              </a:spcBef>
              <a:buNone/>
            </a:pPr>
            <a:endParaRPr lang="en-US" sz="800" i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	</a:t>
            </a:r>
            <a:r>
              <a:rPr lang="en-US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	</a:t>
            </a:r>
            <a:endParaRPr lang="en-US" sz="1400" i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Char char="•"/>
            </a:pPr>
            <a:endParaRPr lang="en-US" sz="20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>
              <a:buNone/>
            </a:pPr>
            <a:r>
              <a:rPr lang="en-US" sz="2000" dirty="0" smtClean="0">
                <a:solidFill>
                  <a:srgbClr val="4B7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914400" y="28194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362200"/>
            <a:ext cx="32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Pendency of Arrest</a:t>
            </a:r>
            <a:endParaRPr lang="en-US" sz="1400" b="1" spc="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4196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58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144000" cy="838200"/>
          </a:xfrm>
          <a:prstGeom prst="rect">
            <a:avLst/>
          </a:prstGeom>
          <a:effectLst>
            <a:softEdge rad="12700"/>
          </a:effectLst>
        </p:spPr>
        <p:txBody>
          <a:bodyPr/>
          <a:lstStyle/>
          <a:p>
            <a:r>
              <a:rPr lang="en-US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Yacht Foreclosure </a:t>
            </a:r>
            <a:endParaRPr lang="en-US" dirty="0"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733800" y="2209800"/>
            <a:ext cx="5410200" cy="3124200"/>
          </a:xfrm>
          <a:prstGeom prst="rect">
            <a:avLst/>
          </a:prstGeom>
        </p:spPr>
        <p:txBody>
          <a:bodyPr/>
          <a:lstStyle/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 business value </a:t>
            </a:r>
          </a:p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Similar complexities to a commercial ship</a:t>
            </a:r>
          </a:p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Consider self-help vs. judicial foreclosure</a:t>
            </a:r>
          </a:p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Significant storage, maintenance &amp; crew</a:t>
            </a:r>
          </a:p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Market evaluation</a:t>
            </a:r>
          </a:p>
          <a:p>
            <a:pPr marL="612648" lvl="2" indent="-457200">
              <a:spcBef>
                <a:spcPts val="600"/>
              </a:spcBef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Sales strategy</a:t>
            </a:r>
          </a:p>
        </p:txBody>
      </p:sp>
      <p:pic>
        <p:nvPicPr>
          <p:cNvPr id="4" name="Picture 3" descr="a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" y="2286000"/>
            <a:ext cx="3000375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 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Trajan Pro"/>
      <a:ea typeface=""/>
      <a:cs typeface=""/>
    </a:majorFont>
    <a:minorFont>
      <a:latin typeface="Constant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</TotalTime>
  <Words>669</Words>
  <Application>Microsoft Office PowerPoint</Application>
  <PresentationFormat>On-screen Show (4:3)</PresentationFormat>
  <Paragraphs>192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NL PP THEME</vt:lpstr>
      <vt:lpstr>Ship Arrest Effectively Managing Crew &amp; Maintenance Requirements</vt:lpstr>
      <vt:lpstr>Introduction</vt:lpstr>
      <vt:lpstr>Preliminary Arrest Evaluation</vt:lpstr>
      <vt:lpstr> Custody Assignment Goals</vt:lpstr>
      <vt:lpstr>Arrest Services</vt:lpstr>
      <vt:lpstr>Crew Evaluation</vt:lpstr>
      <vt:lpstr>Insurance Issues</vt:lpstr>
      <vt:lpstr>Cost Saving Opportunities</vt:lpstr>
      <vt:lpstr>Yacht Foreclosure </vt:lpstr>
      <vt:lpstr>Custody Case Examples</vt:lpstr>
      <vt:lpstr>M/V Blue Emerald Arrest</vt:lpstr>
      <vt:lpstr>M/V Yosemite Arrest</vt:lpstr>
      <vt:lpstr>Hannah Marine Fleet</vt:lpstr>
      <vt:lpstr>M/T Fase Arrest</vt:lpstr>
      <vt:lpstr>M/V Casino Royale Arrest</vt:lpstr>
      <vt:lpstr>F/V Lady Elizabeth Recovery</vt:lpstr>
      <vt:lpstr> Representative Ship Sales</vt:lpstr>
    </vt:vector>
  </TitlesOfParts>
  <Company>National Liquidators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 </cp:lastModifiedBy>
  <cp:revision>575</cp:revision>
  <dcterms:created xsi:type="dcterms:W3CDTF">2005-11-21T18:04:19Z</dcterms:created>
  <dcterms:modified xsi:type="dcterms:W3CDTF">2011-11-03T15:08:47Z</dcterms:modified>
</cp:coreProperties>
</file>